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7" r:id="rId2"/>
    <p:sldId id="256" r:id="rId3"/>
    <p:sldId id="257" r:id="rId4"/>
    <p:sldId id="258" r:id="rId5"/>
    <p:sldId id="260" r:id="rId6"/>
    <p:sldId id="272" r:id="rId7"/>
    <p:sldId id="261" r:id="rId8"/>
    <p:sldId id="281" r:id="rId9"/>
    <p:sldId id="283" r:id="rId10"/>
    <p:sldId id="263" r:id="rId11"/>
    <p:sldId id="277" r:id="rId12"/>
    <p:sldId id="280" r:id="rId13"/>
    <p:sldId id="264" r:id="rId14"/>
    <p:sldId id="265" r:id="rId15"/>
    <p:sldId id="28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1" autoAdjust="0"/>
    <p:restoredTop sz="94660"/>
  </p:normalViewPr>
  <p:slideViewPr>
    <p:cSldViewPr>
      <p:cViewPr>
        <p:scale>
          <a:sx n="80" d="100"/>
          <a:sy n="80" d="100"/>
        </p:scale>
        <p:origin x="-1590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60618-6893-4DCB-9F80-EB1E0EC92144}" type="datetimeFigureOut">
              <a:rPr lang="en-US" smtClean="0"/>
              <a:t>12/14/2012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032A5A-5D03-46F6-8A55-366C6F558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86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32A5A-5D03-46F6-8A55-366C6F55815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46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32A5A-5D03-46F6-8A55-366C6F55815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46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32A5A-5D03-46F6-8A55-366C6F55815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46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32A5A-5D03-46F6-8A55-366C6F55815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46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422030" y="1371600"/>
            <a:ext cx="8229600" cy="1828800"/>
          </a:xfrm>
          <a:prstGeom prst="rect">
            <a:avLst/>
          </a:prstGeo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defRPr>
            </a:lvl1pPr>
          </a:lstStyle>
          <a:p>
            <a:r>
              <a:rPr kumimoji="0" lang="en-US" dirty="0" smtClean="0"/>
              <a:t>Text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CFEBC-D34B-4FFA-A922-FBF3E619F53D}" type="datetimeFigureOut">
              <a:rPr lang="en-US" smtClean="0"/>
              <a:t>12/14/2012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C8D52-FB15-4134-9990-A84D57263A3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1371600" y="3331698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Smaller text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F7CFEBC-D34B-4FFA-A922-FBF3E619F53D}" type="datetimeFigureOut">
              <a:rPr lang="en-US" smtClean="0"/>
              <a:pPr/>
              <a:t>12/14/2012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65C8D52-FB15-4134-9990-A84D57263A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-15240" y="2133600"/>
            <a:ext cx="8991600" cy="4191000"/>
          </a:xfrm>
          <a:prstGeom prst="rect">
            <a:avLst/>
          </a:prstGeom>
        </p:spPr>
        <p:txBody>
          <a:bodyPr/>
          <a:lstStyle>
            <a:lvl1pPr marL="457200" indent="-457200" algn="l">
              <a:buFont typeface="Arial" pitchFamily="34" charset="0"/>
              <a:buChar char="•"/>
              <a:defRPr b="1">
                <a:solidFill>
                  <a:schemeClr val="tx1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</a:defRPr>
            </a:lvl1pPr>
            <a:lvl2pPr marL="457200" indent="0" algn="ctr">
              <a:buFont typeface="Arial" pitchFamily="34" charset="0"/>
              <a:buNone/>
              <a:tabLst>
                <a:tab pos="508000" algn="l"/>
              </a:tabLst>
              <a:defRPr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229600" cy="762000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284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229600" cy="762000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F7CFEBC-D34B-4FFA-A922-FBF3E619F53D}" type="datetimeFigureOut">
              <a:rPr lang="en-US" smtClean="0"/>
              <a:pPr/>
              <a:t>12/14/2012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65C8D52-FB15-4134-9990-A84D57263A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100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F7CFEBC-D34B-4FFA-A922-FBF3E619F53D}" type="datetimeFigureOut">
              <a:rPr lang="en-US" smtClean="0"/>
              <a:pPr/>
              <a:t>12/14/2012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65C8D52-FB15-4134-9990-A84D57263A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229600" cy="762000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Subtitle 8"/>
          <p:cNvSpPr>
            <a:spLocks noGrp="1"/>
          </p:cNvSpPr>
          <p:nvPr>
            <p:ph type="subTitle" idx="1"/>
          </p:nvPr>
        </p:nvSpPr>
        <p:spPr>
          <a:xfrm>
            <a:off x="-15240" y="2133600"/>
            <a:ext cx="8991600" cy="4191000"/>
          </a:xfrm>
          <a:prstGeom prst="rect">
            <a:avLst/>
          </a:prstGeom>
        </p:spPr>
        <p:txBody>
          <a:bodyPr/>
          <a:lstStyle>
            <a:lvl1pPr marL="457200" indent="-457200" algn="l">
              <a:buFont typeface="Arial" pitchFamily="34" charset="0"/>
              <a:buChar char="•"/>
              <a:defRPr b="1">
                <a:solidFill>
                  <a:schemeClr val="tx1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F7CFEBC-D34B-4FFA-A922-FBF3E619F53D}" type="datetimeFigureOut">
              <a:rPr lang="en-US" smtClean="0"/>
              <a:pPr/>
              <a:t>12/14/2012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65C8D52-FB15-4134-9990-A84D57263A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2"/>
          <p:cNvSpPr txBox="1">
            <a:spLocks/>
          </p:cNvSpPr>
          <p:nvPr userDrawn="1"/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chemeClr val="tx1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7CFEBC-D34B-4FFA-A922-FBF3E619F53D}" type="datetimeFigureOut">
              <a:rPr lang="en-US" smtClean="0">
                <a:latin typeface="+mn-lt"/>
              </a:rPr>
              <a:pPr/>
              <a:t>12/14/2012</a:t>
            </a:fld>
            <a:endParaRPr lang="en-US">
              <a:latin typeface="+mn-lt"/>
            </a:endParaRPr>
          </a:p>
        </p:txBody>
      </p:sp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1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5C8D52-FB15-4134-9990-A84D57263A3F}" type="slidenum">
              <a:rPr lang="en-US" smtClean="0">
                <a:latin typeface="+mn-lt"/>
              </a:rPr>
              <a:pPr/>
              <a:t>‹#›</a:t>
            </a:fld>
            <a:endParaRPr lang="en-US">
              <a:latin typeface="+mn-lt"/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381000" y="914400"/>
            <a:ext cx="8229600" cy="762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4000" b="1" kern="1200" cap="none" baseline="0">
                <a:ln w="6350">
                  <a:noFill/>
                </a:ln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latin typeface="+mn-lt"/>
              </a:rPr>
              <a:t>Click to edit Master title style</a:t>
            </a:r>
            <a:endParaRPr lang="en-US" dirty="0">
              <a:latin typeface="+mn-lt"/>
            </a:endParaRPr>
          </a:p>
        </p:txBody>
      </p:sp>
      <p:sp>
        <p:nvSpPr>
          <p:cNvPr id="10" name="Subtitle 8"/>
          <p:cNvSpPr>
            <a:spLocks noGrp="1"/>
          </p:cNvSpPr>
          <p:nvPr>
            <p:ph type="subTitle" idx="1"/>
          </p:nvPr>
        </p:nvSpPr>
        <p:spPr>
          <a:xfrm>
            <a:off x="-15240" y="2133600"/>
            <a:ext cx="8991600" cy="4191000"/>
          </a:xfrm>
          <a:prstGeom prst="rect">
            <a:avLst/>
          </a:prstGeom>
        </p:spPr>
        <p:txBody>
          <a:bodyPr/>
          <a:lstStyle>
            <a:lvl1pPr marL="457200" indent="-457200" algn="l">
              <a:buFont typeface="Arial" pitchFamily="34" charset="0"/>
              <a:buChar char="•"/>
              <a:defRPr b="1">
                <a:solidFill>
                  <a:schemeClr val="tx1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257087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F7CFEBC-D34B-4FFA-A922-FBF3E619F53D}" type="datetimeFigureOut">
              <a:rPr lang="en-US" smtClean="0"/>
              <a:t>12/14/2012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65C8D52-FB15-4134-9990-A84D57263A3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4" r:id="rId3"/>
    <p:sldLayoutId id="2147483666" r:id="rId4"/>
    <p:sldLayoutId id="2147483673" r:id="rId5"/>
  </p:sldLayoutIdLst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25" y="1143000"/>
            <a:ext cx="7289375" cy="5444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53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List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67000" y="28288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319790"/>
              </p:ext>
            </p:extLst>
          </p:nvPr>
        </p:nvGraphicFramePr>
        <p:xfrm>
          <a:off x="76199" y="1627340"/>
          <a:ext cx="8991602" cy="50020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3201"/>
                <a:gridCol w="2268655"/>
                <a:gridCol w="1311520"/>
                <a:gridCol w="2668226"/>
              </a:tblGrid>
              <a:tr h="12418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1" u="none" strike="noStrike" dirty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</a:rPr>
                        <a:t>Object</a:t>
                      </a:r>
                      <a:endParaRPr lang="en-US" sz="2400" b="1" i="0" u="none" strike="noStrike" dirty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1" u="none" strike="noStrike" dirty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</a:rPr>
                        <a:t>Type</a:t>
                      </a:r>
                      <a:endParaRPr lang="en-US" sz="2400" b="1" i="0" u="none" strike="noStrike" dirty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none" strike="noStrike" dirty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US" sz="2400" b="1" u="none" strike="noStrike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</a:rPr>
                        <a:t>Mag</a:t>
                      </a:r>
                      <a:endParaRPr lang="en-US" sz="2400" b="1" i="0" u="none" strike="noStrike" dirty="0" smtClean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1" u="none" strike="noStrike" dirty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</a:rPr>
                        <a:t>Constellation</a:t>
                      </a:r>
                      <a:endParaRPr lang="en-US" sz="2400" b="1" i="0" u="none" strike="noStrike" dirty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ctr">
                    <a:noFill/>
                  </a:tcPr>
                </a:tc>
              </a:tr>
              <a:tr h="452175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</a:rPr>
                        <a:t>M45</a:t>
                      </a:r>
                      <a:r>
                        <a:rPr lang="en-US" sz="2000" u="none" strike="noStrike" baseline="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</a:rPr>
                        <a:t> (Pleiades)</a:t>
                      </a:r>
                      <a:endParaRPr lang="en-US" sz="2000" b="1" i="0" u="none" strike="noStrike" dirty="0" smtClean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  <a:latin typeface="+mn-lt"/>
                        </a:rPr>
                        <a:t>Open Cluster</a:t>
                      </a:r>
                      <a:endParaRPr lang="en-US" sz="2000" b="1" i="0" u="none" strike="noStrike" dirty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Book Antiqua"/>
                      </a:endParaRPr>
                    </a:p>
                  </a:txBody>
                  <a:tcPr marL="857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</a:rPr>
                        <a:t>1.5</a:t>
                      </a:r>
                      <a:endParaRPr lang="en-US" sz="2000" b="1" i="0" u="none" strike="noStrike" dirty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Book Antiqua"/>
                      </a:endParaRPr>
                    </a:p>
                  </a:txBody>
                  <a:tcPr marL="857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</a:rPr>
                        <a:t>Taurus</a:t>
                      </a:r>
                      <a:endParaRPr lang="en-US" sz="2000" b="1" i="0" u="none" strike="noStrike" dirty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Book Antiqua"/>
                      </a:endParaRPr>
                    </a:p>
                  </a:txBody>
                  <a:tcPr marL="85725" marR="9525" marT="9525" marB="0" anchor="ctr">
                    <a:noFill/>
                  </a:tcPr>
                </a:tc>
              </a:tr>
              <a:tr h="37819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  <a:latin typeface="Book Antiqua"/>
                        </a:rPr>
                        <a:t>NGC</a:t>
                      </a:r>
                      <a:r>
                        <a:rPr lang="en-US" sz="2000" b="0" i="0" u="none" strike="noStrike" baseline="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  <a:latin typeface="Book Antiqua"/>
                        </a:rPr>
                        <a:t> 2237/38/39</a:t>
                      </a:r>
                      <a:endParaRPr lang="en-US" sz="2000" b="0" i="0" u="none" strike="noStrike" dirty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Book Antiqua"/>
                      </a:endParaRPr>
                    </a:p>
                  </a:txBody>
                  <a:tcPr marL="857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  <a:latin typeface="+mn-lt"/>
                        </a:rPr>
                        <a:t>Bright Nebula</a:t>
                      </a:r>
                      <a:endParaRPr lang="en-US" sz="2000" b="1" i="0" u="none" strike="noStrike" dirty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Book Antiqua"/>
                      </a:endParaRPr>
                    </a:p>
                  </a:txBody>
                  <a:tcPr marL="857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</a:rPr>
                        <a:t>5.5</a:t>
                      </a:r>
                      <a:endParaRPr lang="en-US" sz="2000" u="none" strike="noStrike" dirty="0" smtClean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</a:endParaRPr>
                    </a:p>
                  </a:txBody>
                  <a:tcPr marL="857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 err="1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  <a:latin typeface="Book Antiqua"/>
                        </a:rPr>
                        <a:t>Monoceros</a:t>
                      </a:r>
                      <a:endParaRPr lang="en-US" sz="2000" b="0" i="0" u="none" strike="noStrike" dirty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Book Antiqua"/>
                      </a:endParaRPr>
                    </a:p>
                  </a:txBody>
                  <a:tcPr marL="85725" marR="9525" marT="9525" marB="0" anchor="ctr">
                    <a:noFill/>
                  </a:tcPr>
                </a:tc>
              </a:tr>
              <a:tr h="37819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  <a:latin typeface="+mn-lt"/>
                        </a:rPr>
                        <a:t>NGC 2264 (Christmas</a:t>
                      </a:r>
                      <a:r>
                        <a:rPr lang="en-US" sz="2000" b="0" i="0" u="none" strike="noStrike" baseline="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  <a:latin typeface="+mn-lt"/>
                        </a:rPr>
                        <a:t> Tree Cluster)</a:t>
                      </a:r>
                      <a:endParaRPr lang="en-US" sz="2000" b="1" i="0" u="none" strike="noStrike" dirty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Book Antiqua"/>
                      </a:endParaRPr>
                    </a:p>
                  </a:txBody>
                  <a:tcPr marL="857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  <a:latin typeface="+mn-lt"/>
                        </a:rPr>
                        <a:t>Open Cluster</a:t>
                      </a:r>
                      <a:endParaRPr lang="en-US" sz="2000" b="1" i="0" u="none" strike="noStrike" dirty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Book Antiqua"/>
                      </a:endParaRPr>
                    </a:p>
                  </a:txBody>
                  <a:tcPr marL="857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</a:rPr>
                        <a:t>4.1</a:t>
                      </a:r>
                      <a:endParaRPr lang="en-US" sz="2000" b="1" i="0" u="none" strike="noStrike" dirty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Book Antiqua"/>
                      </a:endParaRPr>
                    </a:p>
                  </a:txBody>
                  <a:tcPr marL="857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 err="1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  <a:latin typeface="+mn-lt"/>
                        </a:rPr>
                        <a:t>Monoceros</a:t>
                      </a:r>
                      <a:endParaRPr lang="en-US" sz="2000" b="1" i="0" u="none" strike="noStrike" dirty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Book Antiqua"/>
                      </a:endParaRPr>
                    </a:p>
                  </a:txBody>
                  <a:tcPr marL="85725" marR="9525" marT="9525" marB="0" anchor="ctr">
                    <a:noFill/>
                  </a:tcPr>
                </a:tc>
              </a:tr>
              <a:tr h="37819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</a:rPr>
                        <a:t>M65</a:t>
                      </a:r>
                      <a:endParaRPr lang="en-US" sz="2000" b="1" i="0" u="none" strike="noStrike" dirty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Book Antiqua"/>
                      </a:endParaRPr>
                    </a:p>
                  </a:txBody>
                  <a:tcPr marL="857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</a:rPr>
                        <a:t>Spiral Galaxy</a:t>
                      </a:r>
                      <a:endParaRPr lang="en-US" sz="2000" b="1" i="0" u="none" strike="noStrike" dirty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Book Antiqua"/>
                      </a:endParaRPr>
                    </a:p>
                  </a:txBody>
                  <a:tcPr marL="857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</a:rPr>
                        <a:t>9.3</a:t>
                      </a:r>
                      <a:endParaRPr lang="en-US" sz="2000" b="1" i="0" u="none" strike="noStrike" dirty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Book Antiqua"/>
                      </a:endParaRPr>
                    </a:p>
                  </a:txBody>
                  <a:tcPr marL="857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</a:rPr>
                        <a:t>Leo</a:t>
                      </a:r>
                      <a:endParaRPr lang="en-US" sz="2000" b="1" i="0" u="none" strike="noStrike" dirty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Book Antiqua"/>
                      </a:endParaRPr>
                    </a:p>
                  </a:txBody>
                  <a:tcPr marL="85725" marR="9525" marT="9525" marB="0" anchor="ctr">
                    <a:noFill/>
                  </a:tcPr>
                </a:tc>
              </a:tr>
              <a:tr h="37819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  <a:latin typeface="+mn-lt"/>
                        </a:rPr>
                        <a:t>M66</a:t>
                      </a:r>
                      <a:endParaRPr lang="en-US" sz="2000" b="1" i="0" u="none" strike="noStrike" dirty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Book Antiqua"/>
                      </a:endParaRPr>
                    </a:p>
                  </a:txBody>
                  <a:tcPr marL="857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</a:rPr>
                        <a:t>Spiral</a:t>
                      </a:r>
                      <a:r>
                        <a:rPr lang="en-US" sz="2000" u="none" strike="noStrike" baseline="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</a:rPr>
                        <a:t> Galaxy</a:t>
                      </a:r>
                      <a:endParaRPr lang="en-US" sz="2000" b="1" i="0" u="none" strike="noStrike" dirty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Book Antiqua"/>
                      </a:endParaRPr>
                    </a:p>
                  </a:txBody>
                  <a:tcPr marL="857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</a:rPr>
                        <a:t>8.9</a:t>
                      </a:r>
                      <a:endParaRPr lang="en-US" sz="2000" b="1" i="0" u="none" strike="noStrike" dirty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Book Antiqua"/>
                      </a:endParaRPr>
                    </a:p>
                  </a:txBody>
                  <a:tcPr marL="857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</a:rPr>
                        <a:t>Leo</a:t>
                      </a:r>
                      <a:endParaRPr lang="en-US" sz="2000" b="1" i="0" u="none" strike="noStrike" dirty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Book Antiqua"/>
                      </a:endParaRPr>
                    </a:p>
                  </a:txBody>
                  <a:tcPr marL="85725" marR="9525" marT="9525" marB="0" anchor="ctr">
                    <a:noFill/>
                  </a:tcPr>
                </a:tc>
              </a:tr>
              <a:tr h="37819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  <a:latin typeface="+mn-lt"/>
                        </a:rPr>
                        <a:t>NGC 3628</a:t>
                      </a:r>
                      <a:endParaRPr lang="en-US" sz="2000" b="1" i="0" u="none" strike="noStrike" dirty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Book Antiqua"/>
                      </a:endParaRPr>
                    </a:p>
                  </a:txBody>
                  <a:tcPr marL="857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  <a:latin typeface="+mn-lt"/>
                        </a:rPr>
                        <a:t>Spiral</a:t>
                      </a:r>
                      <a:r>
                        <a:rPr lang="en-US" sz="2000" b="0" i="0" u="none" strike="noStrike" baseline="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  <a:latin typeface="+mn-lt"/>
                        </a:rPr>
                        <a:t> Galaxy</a:t>
                      </a:r>
                      <a:endParaRPr lang="en-US" sz="2000" b="1" i="0" u="none" strike="noStrike" dirty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Book Antiqua"/>
                      </a:endParaRPr>
                    </a:p>
                  </a:txBody>
                  <a:tcPr marL="857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</a:rPr>
                        <a:t>9.5</a:t>
                      </a:r>
                      <a:endParaRPr lang="en-US" sz="2000" b="1" i="0" u="none" strike="noStrike" dirty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Book Antiqua"/>
                      </a:endParaRPr>
                    </a:p>
                  </a:txBody>
                  <a:tcPr marL="857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  <a:latin typeface="Book Antiqua"/>
                        </a:rPr>
                        <a:t>Leo</a:t>
                      </a:r>
                      <a:endParaRPr lang="en-US" sz="2000" b="0" i="0" u="none" strike="noStrike" dirty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Book Antiqua"/>
                      </a:endParaRPr>
                    </a:p>
                  </a:txBody>
                  <a:tcPr marL="85725" marR="9525" marT="9525" marB="0" anchor="ctr">
                    <a:noFill/>
                  </a:tcPr>
                </a:tc>
              </a:tr>
              <a:tr h="37819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  <a:latin typeface="+mn-lt"/>
                        </a:rPr>
                        <a:t>M39</a:t>
                      </a:r>
                      <a:endParaRPr lang="en-US" sz="2000" b="1" i="0" u="none" strike="noStrike" dirty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Book Antiqua"/>
                      </a:endParaRPr>
                    </a:p>
                  </a:txBody>
                  <a:tcPr marL="857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  <a:latin typeface="Book Antiqua"/>
                        </a:rPr>
                        <a:t>Open Cluster</a:t>
                      </a:r>
                      <a:endParaRPr lang="en-US" sz="2000" b="0" i="0" u="none" strike="noStrike" dirty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Book Antiqua"/>
                      </a:endParaRPr>
                    </a:p>
                  </a:txBody>
                  <a:tcPr marL="857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  <a:latin typeface="+mn-lt"/>
                        </a:rPr>
                        <a:t>4.6</a:t>
                      </a:r>
                      <a:endParaRPr lang="en-US" sz="2000" b="1" i="0" u="none" strike="noStrike" dirty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Book Antiqua"/>
                      </a:endParaRPr>
                    </a:p>
                  </a:txBody>
                  <a:tcPr marL="857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</a:rPr>
                        <a:t>Cygnus</a:t>
                      </a:r>
                      <a:endParaRPr lang="en-US" sz="2000" b="1" i="0" u="none" strike="noStrike" dirty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Book Antiqua"/>
                      </a:endParaRPr>
                    </a:p>
                  </a:txBody>
                  <a:tcPr marL="85725" marR="9525" marT="9525" marB="0" anchor="ctr">
                    <a:noFill/>
                  </a:tcPr>
                </a:tc>
              </a:tr>
              <a:tr h="4197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  <a:latin typeface="+mn-lt"/>
                        </a:rPr>
                        <a:t>M2 </a:t>
                      </a:r>
                      <a:endParaRPr lang="en-US" sz="2000" b="1" i="0" u="none" strike="noStrike" dirty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Book Antiqua"/>
                      </a:endParaRPr>
                    </a:p>
                  </a:txBody>
                  <a:tcPr marL="857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  <a:latin typeface="+mn-lt"/>
                        </a:rPr>
                        <a:t>Globular</a:t>
                      </a:r>
                      <a:r>
                        <a:rPr lang="en-US" sz="2000" b="0" i="0" u="none" strike="noStrike" baseline="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  <a:latin typeface="+mn-lt"/>
                        </a:rPr>
                        <a:t> Cluster</a:t>
                      </a:r>
                      <a:endParaRPr lang="en-US" sz="2000" b="1" i="0" u="none" strike="noStrike" dirty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Book Antiqua"/>
                      </a:endParaRPr>
                    </a:p>
                  </a:txBody>
                  <a:tcPr marL="857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</a:rPr>
                        <a:t>6.5</a:t>
                      </a:r>
                      <a:endParaRPr lang="en-US" sz="2000" b="1" i="0" u="none" strike="noStrike" dirty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Book Antiqua"/>
                      </a:endParaRPr>
                    </a:p>
                  </a:txBody>
                  <a:tcPr marL="857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</a:rPr>
                        <a:t>Aquarius</a:t>
                      </a:r>
                      <a:endParaRPr lang="en-US" sz="2000" b="1" i="0" u="none" strike="noStrike" dirty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Book Antiqua"/>
                      </a:endParaRPr>
                    </a:p>
                  </a:txBody>
                  <a:tcPr marL="85725" marR="9525" marT="9525" marB="0" anchor="ctr">
                    <a:noFill/>
                  </a:tcPr>
                </a:tc>
              </a:tr>
              <a:tr h="37819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</a:rPr>
                        <a:t>NGC</a:t>
                      </a:r>
                      <a:r>
                        <a:rPr lang="en-US" sz="2000" u="none" strike="noStrike" baseline="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</a:rPr>
                        <a:t> 1365</a:t>
                      </a:r>
                      <a:endParaRPr lang="en-US" sz="2000" b="1" i="0" u="none" strike="noStrike" dirty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Book Antiqua"/>
                      </a:endParaRPr>
                    </a:p>
                  </a:txBody>
                  <a:tcPr marL="857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  <a:latin typeface="+mn-lt"/>
                        </a:rPr>
                        <a:t>Spiral</a:t>
                      </a:r>
                      <a:r>
                        <a:rPr lang="en-US" sz="2000" b="0" i="0" u="none" strike="noStrike" baseline="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  <a:latin typeface="+mn-lt"/>
                        </a:rPr>
                        <a:t> Galaxy</a:t>
                      </a:r>
                      <a:endParaRPr lang="en-US" sz="2000" b="1" i="0" u="none" strike="noStrike" dirty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Book Antiqua"/>
                      </a:endParaRPr>
                    </a:p>
                  </a:txBody>
                  <a:tcPr marL="857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</a:rPr>
                        <a:t>9.6</a:t>
                      </a:r>
                      <a:endParaRPr lang="en-US" sz="2000" b="1" i="0" u="none" strike="noStrike" dirty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Book Antiqua"/>
                      </a:endParaRPr>
                    </a:p>
                  </a:txBody>
                  <a:tcPr marL="857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 err="1" smtClean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</a:rPr>
                        <a:t>Fornax</a:t>
                      </a:r>
                      <a:endParaRPr lang="en-US" sz="2000" b="1" i="0" u="none" strike="noStrike" dirty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Book Antiqua"/>
                      </a:endParaRPr>
                    </a:p>
                  </a:txBody>
                  <a:tcPr marL="85725" marR="9525" marT="9525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878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How old is the oldest planet that has been discovered up to this point?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Gee Whiz Question of the Month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59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76200" y="2133600"/>
            <a:ext cx="8991600" cy="4191000"/>
          </a:xfrm>
        </p:spPr>
        <p:txBody>
          <a:bodyPr/>
          <a:lstStyle/>
          <a:p>
            <a:pPr algn="ctr"/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000" dirty="0" smtClean="0"/>
              <a:t>12.7 Billion Years Old </a:t>
            </a:r>
          </a:p>
          <a:p>
            <a:pPr marL="0" indent="0" algn="ctr">
              <a:buNone/>
            </a:pPr>
            <a:r>
              <a:rPr lang="en-US" sz="4000" dirty="0" smtClean="0"/>
              <a:t>“The Genesis Planet”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Gee Whiz Question of the </a:t>
            </a:r>
            <a:r>
              <a:rPr lang="en-US" dirty="0" smtClean="0"/>
              <a:t>Month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62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2032" y="1828800"/>
            <a:ext cx="8991600" cy="4876800"/>
          </a:xfrm>
        </p:spPr>
        <p:txBody>
          <a:bodyPr/>
          <a:lstStyle/>
          <a:p>
            <a:endParaRPr lang="en-US" sz="2400" dirty="0" smtClean="0">
              <a:solidFill>
                <a:schemeClr val="tx1">
                  <a:lumMod val="85000"/>
                </a:schemeClr>
              </a:solidFill>
              <a:effectLst/>
            </a:endParaRPr>
          </a:p>
          <a:p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  <a:effectLst/>
              </a:rPr>
              <a:t>Footprint Nebula	</a:t>
            </a:r>
            <a:endParaRPr lang="en-US" sz="2400" dirty="0" smtClean="0">
              <a:solidFill>
                <a:schemeClr val="tx1">
                  <a:lumMod val="85000"/>
                </a:schemeClr>
              </a:solidFill>
              <a:effectLst/>
            </a:endParaRP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dirty="0" smtClean="0"/>
              <a:t>Magnitude </a:t>
            </a:r>
            <a:r>
              <a:rPr lang="en-US" dirty="0" smtClean="0"/>
              <a:t>11</a:t>
            </a:r>
            <a:endParaRPr lang="en-US" dirty="0" smtClean="0"/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dirty="0" smtClean="0"/>
              <a:t>In </a:t>
            </a:r>
            <a:r>
              <a:rPr lang="en-US" dirty="0" smtClean="0"/>
              <a:t>Cygnus</a:t>
            </a:r>
            <a:endParaRPr lang="en-US" dirty="0"/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dirty="0" smtClean="0"/>
              <a:t>Near </a:t>
            </a:r>
            <a:r>
              <a:rPr lang="en-US" dirty="0" err="1" smtClean="0"/>
              <a:t>Deneb</a:t>
            </a:r>
            <a:endParaRPr lang="en-US" dirty="0" smtClean="0"/>
          </a:p>
          <a:p>
            <a:pPr marL="800100" lvl="1" indent="-342900" algn="l">
              <a:buFont typeface="Arial" pitchFamily="34" charset="0"/>
              <a:buChar char="•"/>
            </a:pPr>
            <a:endParaRPr lang="en-US" dirty="0"/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b="1" dirty="0" smtClean="0"/>
              <a:t>ENJOY!!!</a:t>
            </a:r>
          </a:p>
          <a:p>
            <a:pPr lvl="1" algn="l"/>
            <a:endParaRPr lang="en-US" dirty="0" smtClean="0"/>
          </a:p>
          <a:p>
            <a:pPr lvl="1" algn="l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 Observing Challenge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1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u="sng" dirty="0">
                <a:effectLst/>
              </a:rPr>
              <a:t>http://www.almanac.com/astronomy/</a:t>
            </a:r>
          </a:p>
          <a:p>
            <a:endParaRPr lang="en-US" u="sng" dirty="0" smtClean="0">
              <a:effectLst/>
            </a:endParaRPr>
          </a:p>
          <a:p>
            <a:r>
              <a:rPr lang="en-US" u="sng" dirty="0" smtClean="0">
                <a:effectLst/>
              </a:rPr>
              <a:t>http</a:t>
            </a:r>
            <a:r>
              <a:rPr lang="en-US" u="sng" dirty="0">
                <a:effectLst/>
              </a:rPr>
              <a:t>://</a:t>
            </a:r>
            <a:r>
              <a:rPr lang="en-US" u="sng" dirty="0" smtClean="0">
                <a:effectLst/>
              </a:rPr>
              <a:t>astrojourney.wordpress.com</a:t>
            </a:r>
          </a:p>
          <a:p>
            <a:endParaRPr lang="en-US" u="sng" dirty="0">
              <a:effectLst/>
            </a:endParaRPr>
          </a:p>
          <a:p>
            <a:r>
              <a:rPr lang="en-US" u="sng" dirty="0">
                <a:effectLst/>
              </a:rPr>
              <a:t> http://</a:t>
            </a:r>
            <a:r>
              <a:rPr lang="en-US" u="sng" dirty="0" smtClean="0">
                <a:effectLst/>
              </a:rPr>
              <a:t>www.astronomy.com/</a:t>
            </a:r>
            <a:endParaRPr lang="en-US" dirty="0">
              <a:effectLst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Websites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10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25" y="1143000"/>
            <a:ext cx="7289375" cy="5444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545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“What’s up”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presentation of “what’s up” in the night sky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5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990600"/>
            <a:ext cx="8229600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 smtClean="0"/>
              <a:t>This Month’s Sky: September2012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828800"/>
            <a:ext cx="8991600" cy="4191000"/>
          </a:xfrm>
        </p:spPr>
        <p:txBody>
          <a:bodyPr/>
          <a:lstStyle/>
          <a:p>
            <a:r>
              <a:rPr lang="en-US" dirty="0" smtClean="0"/>
              <a:t>Our Solar System Tonight</a:t>
            </a:r>
          </a:p>
          <a:p>
            <a:r>
              <a:rPr lang="en-US" dirty="0" smtClean="0"/>
              <a:t>This Month’s </a:t>
            </a:r>
            <a:r>
              <a:rPr lang="en-US" dirty="0" err="1" smtClean="0"/>
              <a:t>Astro</a:t>
            </a:r>
            <a:r>
              <a:rPr lang="en-US" dirty="0" smtClean="0"/>
              <a:t> Events</a:t>
            </a:r>
          </a:p>
          <a:p>
            <a:r>
              <a:rPr lang="en-US" dirty="0" smtClean="0"/>
              <a:t>Target List </a:t>
            </a:r>
          </a:p>
          <a:p>
            <a:r>
              <a:rPr lang="en-US" dirty="0" smtClean="0"/>
              <a:t>Gee Whiz Question of the Month</a:t>
            </a:r>
            <a:endParaRPr lang="en-US" dirty="0"/>
          </a:p>
          <a:p>
            <a:r>
              <a:rPr lang="en-US" dirty="0" smtClean="0"/>
              <a:t>CE Observing Challenge</a:t>
            </a:r>
          </a:p>
        </p:txBody>
      </p:sp>
    </p:spTree>
    <p:extLst>
      <p:ext uri="{BB962C8B-B14F-4D97-AF65-F5344CB8AC3E}">
        <p14:creationId xmlns:p14="http://schemas.microsoft.com/office/powerpoint/2010/main" val="365948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Solar System Tonight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355796"/>
              </p:ext>
            </p:extLst>
          </p:nvPr>
        </p:nvGraphicFramePr>
        <p:xfrm>
          <a:off x="1600200" y="1752600"/>
          <a:ext cx="5886450" cy="4838521"/>
        </p:xfrm>
        <a:graphic>
          <a:graphicData uri="http://schemas.openxmlformats.org/drawingml/2006/table">
            <a:tbl>
              <a:tblPr/>
              <a:tblGrid>
                <a:gridCol w="1962150"/>
                <a:gridCol w="1962150"/>
                <a:gridCol w="1962150"/>
              </a:tblGrid>
              <a:tr h="228600">
                <a:tc>
                  <a:txBody>
                    <a:bodyPr/>
                    <a:lstStyle/>
                    <a:p>
                      <a:pPr marL="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</a:endParaRPr>
                    </a:p>
                  </a:txBody>
                  <a:tcPr marL="26109" marR="8703" marT="26109" marB="261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</a:rPr>
                        <a:t>Rises</a:t>
                      </a:r>
                    </a:p>
                  </a:txBody>
                  <a:tcPr marL="26109" marR="8703" marT="26109" marB="261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>
                              <a:lumMod val="85000"/>
                            </a:schemeClr>
                          </a:solidFill>
                          <a:effectLst/>
                        </a:rPr>
                        <a:t>Sets</a:t>
                      </a:r>
                    </a:p>
                  </a:txBody>
                  <a:tcPr marL="26109" marR="8703" marT="26109" marB="261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241">
                <a:tc>
                  <a:txBody>
                    <a:bodyPr/>
                    <a:lstStyle/>
                    <a:p>
                      <a:pPr marL="18288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Sun</a:t>
                      </a:r>
                    </a:p>
                  </a:txBody>
                  <a:tcPr marL="26109" marR="8703" marT="26109" marB="261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7:32 </a:t>
                      </a:r>
                      <a:r>
                        <a:rPr lang="en-US" sz="2400" dirty="0" smtClean="0">
                          <a:effectLst/>
                        </a:rPr>
                        <a:t>A.M</a:t>
                      </a:r>
                      <a:r>
                        <a:rPr lang="en-US" sz="2400" dirty="0">
                          <a:effectLst/>
                        </a:rPr>
                        <a:t>.</a:t>
                      </a:r>
                    </a:p>
                  </a:txBody>
                  <a:tcPr marL="26109" marR="8703" marT="26109" marB="261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5:29 </a:t>
                      </a:r>
                      <a:r>
                        <a:rPr lang="en-US" sz="2400" dirty="0" smtClean="0">
                          <a:effectLst/>
                        </a:rPr>
                        <a:t>P.M.</a:t>
                      </a:r>
                      <a:endParaRPr lang="en-US" sz="2400" dirty="0">
                        <a:effectLst/>
                      </a:endParaRPr>
                    </a:p>
                  </a:txBody>
                  <a:tcPr marL="26109" marR="8703" marT="26109" marB="261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241">
                <a:tc>
                  <a:txBody>
                    <a:bodyPr/>
                    <a:lstStyle/>
                    <a:p>
                      <a:pPr marL="18288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Moon</a:t>
                      </a:r>
                    </a:p>
                  </a:txBody>
                  <a:tcPr marL="26109" marR="8703" marT="26109" marB="261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9:29 </a:t>
                      </a:r>
                      <a:r>
                        <a:rPr lang="en-US" sz="2400" dirty="0" smtClean="0">
                          <a:effectLst/>
                        </a:rPr>
                        <a:t>A.M</a:t>
                      </a:r>
                      <a:r>
                        <a:rPr lang="en-US" sz="2400" dirty="0">
                          <a:effectLst/>
                        </a:rPr>
                        <a:t>.</a:t>
                      </a:r>
                    </a:p>
                  </a:txBody>
                  <a:tcPr marL="26109" marR="8703" marT="26109" marB="261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8:26 </a:t>
                      </a:r>
                      <a:r>
                        <a:rPr lang="en-US" sz="2400" dirty="0" smtClean="0">
                          <a:effectLst/>
                        </a:rPr>
                        <a:t>P.M.</a:t>
                      </a:r>
                      <a:endParaRPr lang="en-US" sz="2400" dirty="0">
                        <a:effectLst/>
                      </a:endParaRPr>
                    </a:p>
                  </a:txBody>
                  <a:tcPr marL="26109" marR="8703" marT="26109" marB="261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900">
                <a:tc>
                  <a:txBody>
                    <a:bodyPr/>
                    <a:lstStyle/>
                    <a:p>
                      <a:pPr marL="18288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Mercury</a:t>
                      </a:r>
                    </a:p>
                  </a:txBody>
                  <a:tcPr marL="26109" marR="8703" marT="26109" marB="261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6:07 </a:t>
                      </a:r>
                      <a:r>
                        <a:rPr lang="en-US" sz="2400" dirty="0" smtClean="0">
                          <a:effectLst/>
                        </a:rPr>
                        <a:t>A.M.</a:t>
                      </a:r>
                      <a:endParaRPr lang="en-US" sz="2400" dirty="0">
                        <a:effectLst/>
                      </a:endParaRPr>
                    </a:p>
                  </a:txBody>
                  <a:tcPr marL="26109" marR="8703" marT="26109" marB="261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4:21 </a:t>
                      </a:r>
                      <a:r>
                        <a:rPr lang="en-US" sz="2400" dirty="0" smtClean="0">
                          <a:effectLst/>
                        </a:rPr>
                        <a:t>P.M.</a:t>
                      </a:r>
                      <a:endParaRPr lang="en-US" sz="2400" dirty="0">
                        <a:effectLst/>
                      </a:endParaRPr>
                    </a:p>
                  </a:txBody>
                  <a:tcPr marL="26109" marR="8703" marT="26109" marB="261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241">
                <a:tc>
                  <a:txBody>
                    <a:bodyPr/>
                    <a:lstStyle/>
                    <a:p>
                      <a:pPr marL="18288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Venus</a:t>
                      </a:r>
                    </a:p>
                  </a:txBody>
                  <a:tcPr marL="26109" marR="8703" marT="26109" marB="261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5:34 </a:t>
                      </a:r>
                      <a:r>
                        <a:rPr lang="en-US" sz="2400" dirty="0" smtClean="0">
                          <a:effectLst/>
                        </a:rPr>
                        <a:t>A.M.</a:t>
                      </a:r>
                      <a:endParaRPr lang="en-US" sz="2400" dirty="0">
                        <a:effectLst/>
                      </a:endParaRPr>
                    </a:p>
                  </a:txBody>
                  <a:tcPr marL="26109" marR="8703" marT="26109" marB="261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3:57 </a:t>
                      </a:r>
                      <a:r>
                        <a:rPr lang="en-US" sz="2400" dirty="0" smtClean="0">
                          <a:effectLst/>
                        </a:rPr>
                        <a:t>P.M.</a:t>
                      </a:r>
                      <a:endParaRPr lang="en-US" sz="2400" dirty="0">
                        <a:effectLst/>
                      </a:endParaRPr>
                    </a:p>
                  </a:txBody>
                  <a:tcPr marL="26109" marR="8703" marT="26109" marB="261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241">
                <a:tc>
                  <a:txBody>
                    <a:bodyPr/>
                    <a:lstStyle/>
                    <a:p>
                      <a:pPr marL="18288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Mars</a:t>
                      </a:r>
                    </a:p>
                  </a:txBody>
                  <a:tcPr marL="26109" marR="8703" marT="26109" marB="261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9:33 </a:t>
                      </a:r>
                      <a:r>
                        <a:rPr lang="en-US" sz="2400" dirty="0" smtClean="0">
                          <a:effectLst/>
                        </a:rPr>
                        <a:t>A.M.</a:t>
                      </a:r>
                      <a:endParaRPr lang="en-US" sz="2400" dirty="0">
                        <a:effectLst/>
                      </a:endParaRPr>
                    </a:p>
                  </a:txBody>
                  <a:tcPr marL="26109" marR="8703" marT="26109" marB="261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7:30 </a:t>
                      </a:r>
                      <a:r>
                        <a:rPr lang="en-US" sz="2400" dirty="0" smtClean="0">
                          <a:effectLst/>
                        </a:rPr>
                        <a:t>P.M.</a:t>
                      </a:r>
                    </a:p>
                  </a:txBody>
                  <a:tcPr marL="26109" marR="8703" marT="26109" marB="261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241">
                <a:tc>
                  <a:txBody>
                    <a:bodyPr/>
                    <a:lstStyle/>
                    <a:p>
                      <a:pPr marL="18288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Jupiter</a:t>
                      </a:r>
                    </a:p>
                  </a:txBody>
                  <a:tcPr marL="26109" marR="8703" marT="26109" marB="261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4:25 </a:t>
                      </a:r>
                      <a:r>
                        <a:rPr lang="en-US" sz="2400" dirty="0" smtClean="0">
                          <a:effectLst/>
                        </a:rPr>
                        <a:t>P.M.</a:t>
                      </a:r>
                      <a:endParaRPr lang="en-US" sz="2400" dirty="0">
                        <a:effectLst/>
                      </a:endParaRPr>
                    </a:p>
                  </a:txBody>
                  <a:tcPr marL="26109" marR="8703" marT="26109" marB="261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6:32 </a:t>
                      </a:r>
                      <a:r>
                        <a:rPr lang="en-US" sz="2400" dirty="0" smtClean="0">
                          <a:effectLst/>
                        </a:rPr>
                        <a:t>A.M.</a:t>
                      </a:r>
                      <a:endParaRPr lang="en-US" sz="2400" dirty="0">
                        <a:effectLst/>
                      </a:endParaRPr>
                    </a:p>
                  </a:txBody>
                  <a:tcPr marL="26109" marR="8703" marT="26109" marB="261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241">
                <a:tc>
                  <a:txBody>
                    <a:bodyPr/>
                    <a:lstStyle/>
                    <a:p>
                      <a:pPr marL="18288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Saturn</a:t>
                      </a:r>
                    </a:p>
                  </a:txBody>
                  <a:tcPr marL="26109" marR="8703" marT="26109" marB="261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3:53 </a:t>
                      </a:r>
                      <a:r>
                        <a:rPr lang="en-US" sz="2400" dirty="0" smtClean="0">
                          <a:effectLst/>
                        </a:rPr>
                        <a:t>A.M.</a:t>
                      </a:r>
                      <a:endParaRPr lang="en-US" sz="2400" dirty="0">
                        <a:effectLst/>
                      </a:endParaRPr>
                    </a:p>
                  </a:txBody>
                  <a:tcPr marL="26109" marR="8703" marT="26109" marB="261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2:25 </a:t>
                      </a:r>
                      <a:r>
                        <a:rPr lang="en-US" sz="2400" dirty="0" smtClean="0">
                          <a:effectLst/>
                        </a:rPr>
                        <a:t>P.M</a:t>
                      </a:r>
                      <a:endParaRPr lang="en-US" sz="2400" dirty="0">
                        <a:effectLst/>
                      </a:endParaRPr>
                    </a:p>
                  </a:txBody>
                  <a:tcPr marL="26109" marR="8703" marT="26109" marB="261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241">
                <a:tc>
                  <a:txBody>
                    <a:bodyPr/>
                    <a:lstStyle/>
                    <a:p>
                      <a:pPr marL="18288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Uranus</a:t>
                      </a:r>
                      <a:endParaRPr lang="en-US" sz="2400" b="0" dirty="0">
                        <a:effectLst/>
                      </a:endParaRPr>
                    </a:p>
                  </a:txBody>
                  <a:tcPr marL="26109" marR="8703" marT="26109" marB="261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1:08 </a:t>
                      </a:r>
                      <a:r>
                        <a:rPr lang="en-US" sz="2400" b="0" dirty="0" smtClean="0">
                          <a:effectLst/>
                        </a:rPr>
                        <a:t>P.M.</a:t>
                      </a:r>
                      <a:endParaRPr lang="en-US" sz="2400" b="0" dirty="0">
                        <a:effectLst/>
                      </a:endParaRPr>
                    </a:p>
                  </a:txBody>
                  <a:tcPr marL="26109" marR="8703" marT="26109" marB="261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1:22 </a:t>
                      </a:r>
                      <a:r>
                        <a:rPr lang="en-US" sz="2400" b="0" dirty="0" smtClean="0">
                          <a:effectLst/>
                        </a:rPr>
                        <a:t>A.M</a:t>
                      </a:r>
                    </a:p>
                  </a:txBody>
                  <a:tcPr marL="26109" marR="8703" marT="26109" marB="261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126">
                <a:tc>
                  <a:txBody>
                    <a:bodyPr/>
                    <a:lstStyle/>
                    <a:p>
                      <a:pPr marL="18288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Neptune</a:t>
                      </a:r>
                      <a:endParaRPr lang="en-US" sz="2400" b="0" dirty="0">
                        <a:effectLst/>
                      </a:endParaRPr>
                    </a:p>
                  </a:txBody>
                  <a:tcPr marL="26109" marR="8703" marT="26109" marB="261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11:37 </a:t>
                      </a:r>
                      <a:r>
                        <a:rPr lang="en-US" sz="2400" b="0" dirty="0" smtClean="0">
                          <a:effectLst/>
                        </a:rPr>
                        <a:t>P.M.</a:t>
                      </a:r>
                      <a:endParaRPr lang="en-US" sz="2400" b="0" dirty="0">
                        <a:effectLst/>
                      </a:endParaRPr>
                    </a:p>
                  </a:txBody>
                  <a:tcPr marL="26109" marR="8703" marT="26109" marB="261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10:37 </a:t>
                      </a:r>
                      <a:r>
                        <a:rPr lang="en-US" sz="2400" b="0" dirty="0" smtClean="0">
                          <a:effectLst/>
                        </a:rPr>
                        <a:t>A.M.</a:t>
                      </a:r>
                      <a:endParaRPr lang="en-US" sz="2400" b="0" dirty="0">
                        <a:effectLst/>
                      </a:endParaRPr>
                    </a:p>
                  </a:txBody>
                  <a:tcPr marL="26109" marR="8703" marT="26109" marB="261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047">
                <a:tc>
                  <a:txBody>
                    <a:bodyPr/>
                    <a:lstStyle/>
                    <a:p>
                      <a:pPr marL="18288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Pluto</a:t>
                      </a:r>
                    </a:p>
                  </a:txBody>
                  <a:tcPr marL="26109" marR="8703" marT="26109" marB="261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8:26 </a:t>
                      </a:r>
                      <a:r>
                        <a:rPr lang="en-US" sz="2400" dirty="0" smtClean="0">
                          <a:effectLst/>
                        </a:rPr>
                        <a:t>A.M.</a:t>
                      </a:r>
                      <a:endParaRPr lang="en-US" sz="2400" dirty="0">
                        <a:effectLst/>
                      </a:endParaRPr>
                    </a:p>
                  </a:txBody>
                  <a:tcPr marL="26109" marR="8703" marT="26109" marB="261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6:40 </a:t>
                      </a:r>
                      <a:r>
                        <a:rPr lang="en-US" sz="2400" dirty="0" smtClean="0">
                          <a:effectLst/>
                        </a:rPr>
                        <a:t>P.M</a:t>
                      </a:r>
                      <a:endParaRPr lang="en-US" sz="2400" dirty="0">
                        <a:effectLst/>
                      </a:endParaRPr>
                    </a:p>
                  </a:txBody>
                  <a:tcPr marL="26109" marR="8703" marT="26109" marB="261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731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1828800"/>
            <a:ext cx="8991600" cy="5029200"/>
          </a:xfrm>
        </p:spPr>
        <p:txBody>
          <a:bodyPr/>
          <a:lstStyle/>
          <a:p>
            <a:r>
              <a:rPr lang="en-US" sz="2400" dirty="0" smtClean="0">
                <a:effectLst/>
              </a:rPr>
              <a:t>Mercury </a:t>
            </a:r>
            <a:r>
              <a:rPr lang="en-US" sz="2400" dirty="0" smtClean="0">
                <a:effectLst/>
              </a:rPr>
              <a:t>at elongation</a:t>
            </a:r>
          </a:p>
          <a:p>
            <a:r>
              <a:rPr lang="en-US" sz="2400" dirty="0" smtClean="0">
                <a:effectLst/>
              </a:rPr>
              <a:t>Mercury, Venus, Saturn spectacle</a:t>
            </a:r>
            <a:endParaRPr lang="en-US" sz="2000" dirty="0" smtClean="0">
              <a:effectLst/>
            </a:endParaRPr>
          </a:p>
          <a:p>
            <a:r>
              <a:rPr lang="en-US" sz="2400" dirty="0" smtClean="0">
                <a:effectLst/>
              </a:rPr>
              <a:t>See a Dwarf Planet (other than Pluto)</a:t>
            </a:r>
            <a:endParaRPr lang="en-US" sz="2400" dirty="0" smtClean="0">
              <a:effectLst/>
            </a:endParaRPr>
          </a:p>
          <a:p>
            <a:r>
              <a:rPr lang="en-US" sz="2400" dirty="0" smtClean="0">
                <a:effectLst/>
              </a:rPr>
              <a:t>Jupiter Dominates</a:t>
            </a:r>
            <a:endParaRPr lang="en-US" sz="2400" dirty="0" smtClean="0">
              <a:effectLst/>
            </a:endParaRPr>
          </a:p>
          <a:p>
            <a:r>
              <a:rPr lang="en-US" sz="2400" dirty="0" smtClean="0">
                <a:effectLst/>
              </a:rPr>
              <a:t>Heads up for December</a:t>
            </a:r>
            <a:endParaRPr lang="en-US" sz="2400" dirty="0">
              <a:effectLst/>
            </a:endParaRPr>
          </a:p>
          <a:p>
            <a:endParaRPr lang="en-US" sz="2400" dirty="0" smtClean="0">
              <a:effectLst/>
            </a:endParaRPr>
          </a:p>
          <a:p>
            <a:endParaRPr lang="en-US" sz="2400" dirty="0" smtClean="0">
              <a:effectLst/>
            </a:endParaRPr>
          </a:p>
          <a:p>
            <a:endParaRPr lang="en-US" sz="2400" dirty="0" smtClean="0">
              <a:effectLst/>
            </a:endParaRPr>
          </a:p>
          <a:p>
            <a:endParaRPr lang="en-US" sz="2400" dirty="0">
              <a:effectLst/>
            </a:endParaRPr>
          </a:p>
          <a:p>
            <a:endParaRPr lang="en-US" sz="2400" dirty="0" smtClean="0">
              <a:effectLst/>
            </a:endParaRPr>
          </a:p>
          <a:p>
            <a:pPr marL="0" indent="0">
              <a:buNone/>
            </a:pPr>
            <a:endParaRPr lang="en-US" sz="2400" dirty="0">
              <a:effectLst/>
            </a:endParaRPr>
          </a:p>
          <a:p>
            <a:pPr marL="0" indent="0">
              <a:buNone/>
            </a:pPr>
            <a:endParaRPr lang="en-US" sz="2400" dirty="0" smtClean="0">
              <a:effectLst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Month’s </a:t>
            </a:r>
            <a:r>
              <a:rPr lang="en-US" dirty="0" err="1" smtClean="0"/>
              <a:t>Astro</a:t>
            </a:r>
            <a:r>
              <a:rPr lang="en-US" dirty="0" smtClean="0"/>
              <a:t> 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75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Mercury Follows Venus &amp; Saturn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67000" y="28288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3"/>
          <a:srcRect l="1122" t="1425" r="641" b="11111"/>
          <a:stretch/>
        </p:blipFill>
        <p:spPr bwMode="auto">
          <a:xfrm>
            <a:off x="0" y="1676400"/>
            <a:ext cx="9144000" cy="5181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0714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Dwarf Planets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67000" y="28288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6042" y="1600200"/>
            <a:ext cx="91533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</a:rPr>
              <a:t>Ceres/</a:t>
            </a:r>
            <a:r>
              <a:rPr lang="en-US" sz="2000" dirty="0" err="1" smtClean="0">
                <a:solidFill>
                  <a:schemeClr val="tx1">
                    <a:lumMod val="85000"/>
                  </a:schemeClr>
                </a:solidFill>
              </a:rPr>
              <a:t>Vesta</a:t>
            </a:r>
            <a:endParaRPr lang="en-US" sz="2000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3"/>
          <a:srcRect l="802" t="1425" b="10256"/>
          <a:stretch/>
        </p:blipFill>
        <p:spPr bwMode="auto">
          <a:xfrm>
            <a:off x="16042" y="1952624"/>
            <a:ext cx="9127958" cy="49053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9472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Dwarf </a:t>
            </a:r>
            <a:r>
              <a:rPr lang="en-US" dirty="0" err="1" smtClean="0"/>
              <a:t>Plantes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67000" y="28288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6042" y="1600200"/>
            <a:ext cx="91533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</a:rPr>
              <a:t>Ceres/</a:t>
            </a:r>
            <a:r>
              <a:rPr lang="en-US" sz="2000" dirty="0" err="1" smtClean="0">
                <a:solidFill>
                  <a:schemeClr val="tx1">
                    <a:lumMod val="85000"/>
                  </a:schemeClr>
                </a:solidFill>
              </a:rPr>
              <a:t>Vesta</a:t>
            </a:r>
            <a:endParaRPr lang="en-US" sz="2000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3"/>
          <a:srcRect l="802" t="1710" b="11111"/>
          <a:stretch/>
        </p:blipFill>
        <p:spPr bwMode="auto">
          <a:xfrm>
            <a:off x="16042" y="1971674"/>
            <a:ext cx="9127958" cy="48863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8722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Jupiter Dominates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67000" y="28288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6042" y="1600200"/>
            <a:ext cx="91533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</a:rPr>
              <a:t>Jupiter is at its peak and is visible all night</a:t>
            </a:r>
            <a:endParaRPr lang="en-US" sz="2000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3"/>
          <a:srcRect l="802" t="1425" b="11111"/>
          <a:stretch/>
        </p:blipFill>
        <p:spPr bwMode="auto">
          <a:xfrm>
            <a:off x="16042" y="2000310"/>
            <a:ext cx="9127958" cy="48576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0996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2928</TotalTime>
  <Words>284</Words>
  <Application>Microsoft Office PowerPoint</Application>
  <PresentationFormat>On-screen Show (4:3)</PresentationFormat>
  <Paragraphs>125</Paragraphs>
  <Slides>15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Apex</vt:lpstr>
      <vt:lpstr>PowerPoint Presentation</vt:lpstr>
      <vt:lpstr>“What’s up”</vt:lpstr>
      <vt:lpstr>This Month’s Sky: September2012</vt:lpstr>
      <vt:lpstr>Our Solar System Tonight</vt:lpstr>
      <vt:lpstr>This Month’s Astro Events</vt:lpstr>
      <vt:lpstr>Mercury Follows Venus &amp; Saturn</vt:lpstr>
      <vt:lpstr>Dwarf Planets</vt:lpstr>
      <vt:lpstr>Dwarf Plantes</vt:lpstr>
      <vt:lpstr>Jupiter Dominates</vt:lpstr>
      <vt:lpstr>Target List</vt:lpstr>
      <vt:lpstr>Gee Whiz Question of the Month </vt:lpstr>
      <vt:lpstr>Gee Whiz Question of the Month</vt:lpstr>
      <vt:lpstr>CE Observing Challenge</vt:lpstr>
      <vt:lpstr>Useful Websites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</dc:creator>
  <cp:lastModifiedBy>John</cp:lastModifiedBy>
  <cp:revision>122</cp:revision>
  <dcterms:created xsi:type="dcterms:W3CDTF">2012-06-12T01:54:20Z</dcterms:created>
  <dcterms:modified xsi:type="dcterms:W3CDTF">2012-12-15T04:32:25Z</dcterms:modified>
</cp:coreProperties>
</file>